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2" r:id="rId2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0" Type="http://schemas.openxmlformats.org/officeDocument/2006/relationships/slide" Target="slides/slide12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6.xml"/></Relationships>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303A9B86-13FF-CC7E-F228-BFBBE3FD8D34}"/>
              </a:ext>
            </a:extLst>
          </p:cNvPr>
          <p:cNvSpPr>
            <a:spLocks noGrp="1"/>
          </p:cNvSpPr>
          <p:nvPr>
            <p:ph idx="1"/>
          </p:nvPr>
        </p:nvSpPr>
        <p:spPr>
          <a:xfrm>
            <a:off x="200025" y="1228725"/>
            <a:ext cx="8724900" cy="5000625"/>
          </a:xfrm>
        </p:spPr>
        <p:txBody>
          <a:bodyPr/>
          <a:lstStyle/>
          <a:p>
            <a:pPr>
              <a:spcBef>
                <a:spcPts val="1200"/>
              </a:spcBef>
            </a:pPr>
            <a:r>
              <a:rPr lang="en-US" altLang="zh-CN" sz="1700" b="1">
                <a:ea typeface="宋体" panose="02010600030101010101" pitchFamily="2" charset="-122"/>
              </a:rPr>
              <a:t>Non-Records: (Page 34) </a:t>
            </a:r>
            <a:r>
              <a:rPr lang="en-US" altLang="zh-CN" sz="1700">
                <a:ea typeface="宋体" panose="02010600030101010101" pitchFamily="2" charset="-122"/>
              </a:rPr>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p>
          <a:p>
            <a:pPr>
              <a:spcBef>
                <a:spcPts val="1200"/>
              </a:spcBef>
            </a:pPr>
            <a:r>
              <a:rPr lang="en-US" altLang="zh-CN" sz="1700" b="1">
                <a:ea typeface="宋体" panose="02010600030101010101" pitchFamily="2" charset="-122"/>
              </a:rPr>
              <a:t>Training: (Pages 34-36) </a:t>
            </a:r>
            <a:r>
              <a:rPr lang="en-US" altLang="zh-CN" sz="1700">
                <a:ea typeface="宋体" panose="02010600030101010101" pitchFamily="2" charset="-122"/>
              </a:rPr>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p>
          <a:p>
            <a:pPr>
              <a:spcBef>
                <a:spcPts val="1200"/>
              </a:spcBef>
            </a:pPr>
            <a:r>
              <a:rPr lang="en-US" altLang="zh-CN" sz="1700" b="1">
                <a:ea typeface="宋体" panose="02010600030101010101" pitchFamily="2" charset="-122"/>
              </a:rPr>
              <a:t>Responsibilities: (Pages 6-29) </a:t>
            </a:r>
            <a:r>
              <a:rPr lang="en-US" altLang="zh-CN" sz="1700">
                <a:ea typeface="宋体" panose="02010600030101010101" pitchFamily="2" charset="-122"/>
              </a:rPr>
              <a:t>Record Officer Review and Evaluation for all operating divisions and OS included in assessment. 2008 Assessment posted communicated to all OCIO and RM Community on Jan. 7, 2009 and in queue for intranet. </a:t>
            </a:r>
          </a:p>
          <a:p>
            <a:pPr>
              <a:spcBef>
                <a:spcPts val="1200"/>
              </a:spcBef>
            </a:pPr>
            <a:r>
              <a:rPr lang="en-US" altLang="zh-CN" sz="1700" b="1">
                <a:ea typeface="宋体" panose="02010600030101010101" pitchFamily="2" charset="-122"/>
              </a:rPr>
              <a:t>Risk and Self-Assessment: (Pages 36-42) </a:t>
            </a:r>
            <a:r>
              <a:rPr lang="en-US" altLang="zh-CN" sz="1700">
                <a:ea typeface="宋体" panose="02010600030101010101" pitchFamily="2" charset="-122"/>
              </a:rPr>
              <a:t>Risk Analysis conducted in 2007 and 2008 assessments with addressed actions; 2008 Self-Assessment Survey conducted in both 2007 and 2008 with addressed actions; </a:t>
            </a:r>
          </a:p>
        </p:txBody>
      </p:sp>
      <p:sp>
        <p:nvSpPr>
          <p:cNvPr id="17411" name="Title 1">
            <a:extLst>
              <a:ext uri="{FF2B5EF4-FFF2-40B4-BE49-F238E27FC236}">
                <a16:creationId xmlns:a16="http://schemas.microsoft.com/office/drawing/2014/main" id="{6FDD2923-D0AE-A5B8-A3EE-2884F3A86D9C}"/>
              </a:ext>
            </a:extLst>
          </p:cNvPr>
          <p:cNvSpPr>
            <a:spLocks noGrp="1"/>
          </p:cNvSpPr>
          <p:nvPr>
            <p:ph type="title"/>
          </p:nvPr>
        </p:nvSpPr>
        <p:spPr>
          <a:xfrm>
            <a:off x="0" y="101600"/>
            <a:ext cx="9144000" cy="914400"/>
          </a:xfrm>
        </p:spPr>
        <p:txBody>
          <a:bodyPr/>
          <a:lstStyle/>
          <a:p>
            <a:r>
              <a:rPr lang="en-US" altLang="zh-CN">
                <a:ea typeface="宋体" panose="02010600030101010101" pitchFamily="2" charset="-122"/>
              </a:rPr>
              <a:t>HHS 2008 RM Assessment Highlights</a:t>
            </a:r>
          </a:p>
        </p:txBody>
      </p:sp>
      <p:sp>
        <p:nvSpPr>
          <p:cNvPr id="17412" name="Slide Number Placeholder 4">
            <a:extLst>
              <a:ext uri="{FF2B5EF4-FFF2-40B4-BE49-F238E27FC236}">
                <a16:creationId xmlns:a16="http://schemas.microsoft.com/office/drawing/2014/main" id="{E12B40D8-6923-C820-9E84-D142B17BC9C8}"/>
              </a:ext>
            </a:extLst>
          </p:cNvPr>
          <p:cNvSpPr>
            <a:spLocks noGrp="1"/>
          </p:cNvSpPr>
          <p:nvPr>
            <p:ph type="sldNum" sz="quarter" idx="10"/>
          </p:nvPr>
        </p:nvSpPr>
        <p:spPr>
          <a:xfrm>
            <a:off x="3470275" y="6326188"/>
            <a:ext cx="5348288"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9B4CA4-F068-42DD-ACB9-A24A97F69C9F}" type="slidenum">
              <a:rPr kumimoji="0" lang="en-US" altLang="zh-CN" sz="12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